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B4D16C67-C42E-46BC-B54C-E2AAF45FA369}" type="datetimeFigureOut">
              <a:rPr lang="en-US" smtClean="0"/>
              <a:t>2/26/2026</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C2F8F02-6BC5-44CB-8C25-A60214B3DC21}"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4D16C67-C42E-46BC-B54C-E2AAF45FA369}"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2F8F02-6BC5-44CB-8C25-A60214B3DC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4D16C67-C42E-46BC-B54C-E2AAF45FA369}"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2F8F02-6BC5-44CB-8C25-A60214B3DC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4D16C67-C42E-46BC-B54C-E2AAF45FA369}"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2F8F02-6BC5-44CB-8C25-A60214B3DC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B4D16C67-C42E-46BC-B54C-E2AAF45FA369}" type="datetimeFigureOut">
              <a:rPr lang="en-US" smtClean="0"/>
              <a:t>2/26/2026</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C2F8F02-6BC5-44CB-8C25-A60214B3DC21}"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4D16C67-C42E-46BC-B54C-E2AAF45FA369}" type="datetimeFigureOut">
              <a:rPr lang="en-US" smtClean="0"/>
              <a:t>2/26/2026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2C2F8F02-6BC5-44CB-8C25-A60214B3DC21}"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4D16C67-C42E-46BC-B54C-E2AAF45FA369}" type="datetimeFigureOut">
              <a:rPr lang="en-US" smtClean="0"/>
              <a:t>2/26/2026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2C2F8F02-6BC5-44CB-8C25-A60214B3DC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4D16C67-C42E-46BC-B54C-E2AAF45FA369}" type="datetimeFigureOut">
              <a:rPr lang="en-US" smtClean="0"/>
              <a:t>2/26/2026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C2F8F02-6BC5-44CB-8C25-A60214B3DC21}"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4D16C67-C42E-46BC-B54C-E2AAF45FA369}" type="datetimeFigureOut">
              <a:rPr lang="en-US" smtClean="0"/>
              <a:t>2/26/2026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C2F8F02-6BC5-44CB-8C25-A60214B3DC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B4D16C67-C42E-46BC-B54C-E2AAF45FA369}" type="datetimeFigureOut">
              <a:rPr lang="en-US" smtClean="0"/>
              <a:t>2/26/2026</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C2F8F02-6BC5-44CB-8C25-A60214B3DC21}"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B4D16C67-C42E-46BC-B54C-E2AAF45FA369}" type="datetimeFigureOut">
              <a:rPr lang="en-US" smtClean="0"/>
              <a:t>2/26/2026</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C2F8F02-6BC5-44CB-8C25-A60214B3DC21}"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B4D16C67-C42E-46BC-B54C-E2AAF45FA369}" type="datetimeFigureOut">
              <a:rPr lang="en-US" smtClean="0"/>
              <a:t>2/26/2026</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2C2F8F02-6BC5-44CB-8C25-A60214B3DC21}"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Measurement of </a:t>
            </a:r>
            <a:br>
              <a:rPr lang="en-US" b="1" dirty="0" smtClean="0"/>
            </a:br>
            <a:r>
              <a:rPr lang="en-US" b="1" dirty="0" smtClean="0"/>
              <a:t>National Income</a:t>
            </a:r>
            <a:endParaRPr lang="en-US" b="1"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Production Method</a:t>
            </a:r>
            <a:endParaRPr lang="en-US" dirty="0"/>
          </a:p>
        </p:txBody>
      </p:sp>
      <p:sp>
        <p:nvSpPr>
          <p:cNvPr id="3" name="Content Placeholder 2"/>
          <p:cNvSpPr>
            <a:spLocks noGrp="1"/>
          </p:cNvSpPr>
          <p:nvPr>
            <p:ph idx="1"/>
          </p:nvPr>
        </p:nvSpPr>
        <p:spPr/>
        <p:txBody>
          <a:bodyPr>
            <a:normAutofit fontScale="62500" lnSpcReduction="20000"/>
          </a:bodyPr>
          <a:lstStyle/>
          <a:p>
            <a:pPr algn="just">
              <a:buNone/>
            </a:pPr>
            <a:r>
              <a:rPr lang="en-US" dirty="0" smtClean="0"/>
              <a:t>National income is measured through three main approaches to ensure accuracy and completeness, depending on the data availability and the economic structure:</a:t>
            </a:r>
          </a:p>
          <a:p>
            <a:pPr algn="just">
              <a:buNone/>
            </a:pPr>
            <a:r>
              <a:rPr lang="en-US" b="1" dirty="0" smtClean="0"/>
              <a:t>Production Method</a:t>
            </a:r>
          </a:p>
          <a:p>
            <a:pPr algn="just">
              <a:buNone/>
            </a:pPr>
            <a:r>
              <a:rPr lang="en-US" dirty="0" smtClean="0"/>
              <a:t>Also known as the Output Method, the Production Method calculates national income by summing the value added at each production stage across all sectors of economy (agriculture, manufacturing, services). Value added is computed as total output minus intermediate consumption (raw materials, energy).For instance, a car manufacturer’s value added is the car’s final price minus the cost of steel, tires, etc.</a:t>
            </a:r>
          </a:p>
          <a:p>
            <a:pPr algn="just">
              <a:buNone/>
            </a:pPr>
            <a:r>
              <a:rPr lang="en-US" b="1" dirty="0" smtClean="0"/>
              <a:t>GDP (Production) = Σ (Value of Output – Intermediate Consumption)</a:t>
            </a:r>
          </a:p>
          <a:p>
            <a:pPr algn="just">
              <a:buNone/>
            </a:pPr>
            <a:r>
              <a:rPr lang="en-US" dirty="0" smtClean="0"/>
              <a:t>It avoids double-counting and identifies </a:t>
            </a:r>
            <a:r>
              <a:rPr lang="en-US" dirty="0" err="1" smtClean="0"/>
              <a:t>sectoral</a:t>
            </a:r>
            <a:r>
              <a:rPr lang="en-US" dirty="0" smtClean="0"/>
              <a:t> contributions but requires granular data, making it challenging in economies with large informal sectors.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Income Method</a:t>
            </a:r>
            <a:endParaRPr lang="en-US" b="1" dirty="0"/>
          </a:p>
        </p:txBody>
      </p:sp>
      <p:sp>
        <p:nvSpPr>
          <p:cNvPr id="3" name="Content Placeholder 2"/>
          <p:cNvSpPr>
            <a:spLocks noGrp="1"/>
          </p:cNvSpPr>
          <p:nvPr>
            <p:ph idx="1"/>
          </p:nvPr>
        </p:nvSpPr>
        <p:spPr/>
        <p:txBody>
          <a:bodyPr>
            <a:normAutofit fontScale="70000" lnSpcReduction="20000"/>
          </a:bodyPr>
          <a:lstStyle/>
          <a:p>
            <a:pPr algn="just">
              <a:buNone/>
            </a:pPr>
            <a:r>
              <a:rPr lang="en-US" dirty="0" smtClean="0"/>
              <a:t>The Income Method calculates national income by summing all incomes earned by factors of production (land, </a:t>
            </a:r>
            <a:r>
              <a:rPr lang="en-US" dirty="0" err="1" smtClean="0"/>
              <a:t>labour</a:t>
            </a:r>
            <a:r>
              <a:rPr lang="en-US" dirty="0" smtClean="0"/>
              <a:t>, capital, entrepreneurship) within a country during a fiscal year. It includes wages (compensation to employees), rent (income from land/assets), interest (returns on capital investments), and profits (business earnings).</a:t>
            </a:r>
          </a:p>
          <a:p>
            <a:pPr algn="just">
              <a:buNone/>
            </a:pPr>
            <a:r>
              <a:rPr lang="en-US" dirty="0" smtClean="0"/>
              <a:t>Additionally, net factor income from abroad (income earned by residents overseas minus income paid to foreign nationals domestically) is added to derive Gross National Income (GNI). </a:t>
            </a:r>
          </a:p>
          <a:p>
            <a:pPr algn="just">
              <a:buNone/>
            </a:pPr>
            <a:r>
              <a:rPr lang="en-US" b="1" dirty="0" smtClean="0"/>
              <a:t>GDP (Income) = Compensation of Employees + Operating Surplus + Mixed Income + Net Indirect Taxes</a:t>
            </a:r>
          </a:p>
          <a:p>
            <a:pPr algn="just">
              <a:buNone/>
            </a:pPr>
            <a:r>
              <a:rPr lang="en-US" dirty="0" smtClean="0"/>
              <a:t>This method highlights income distribution but may underreport informal sector earnings.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Expenditure Method</a:t>
            </a:r>
            <a:endParaRPr lang="en-US" b="1" dirty="0"/>
          </a:p>
        </p:txBody>
      </p:sp>
      <p:sp>
        <p:nvSpPr>
          <p:cNvPr id="3" name="Content Placeholder 2"/>
          <p:cNvSpPr>
            <a:spLocks noGrp="1"/>
          </p:cNvSpPr>
          <p:nvPr>
            <p:ph idx="1"/>
          </p:nvPr>
        </p:nvSpPr>
        <p:spPr/>
        <p:txBody>
          <a:bodyPr>
            <a:normAutofit fontScale="85000" lnSpcReduction="20000"/>
          </a:bodyPr>
          <a:lstStyle/>
          <a:p>
            <a:pPr algn="just">
              <a:buNone/>
            </a:pPr>
            <a:r>
              <a:rPr lang="en-US" dirty="0" smtClean="0"/>
              <a:t>The Expenditure Method estimates national income by summing the final spending on goods and services by households (consumption), firms (investment), governments, and net exports (exports minus imports).</a:t>
            </a:r>
          </a:p>
          <a:p>
            <a:pPr algn="just">
              <a:buNone/>
            </a:pPr>
            <a:r>
              <a:rPr lang="en-US" dirty="0" smtClean="0"/>
              <a:t>Expressed as </a:t>
            </a:r>
            <a:r>
              <a:rPr lang="en-US" b="1" dirty="0" smtClean="0"/>
              <a:t>GDP = C + I + G + (X – M)</a:t>
            </a:r>
            <a:r>
              <a:rPr lang="en-US" dirty="0" smtClean="0"/>
              <a:t>,</a:t>
            </a:r>
            <a:r>
              <a:rPr lang="en-US" b="1" dirty="0" smtClean="0"/>
              <a:t> </a:t>
            </a:r>
            <a:r>
              <a:rPr lang="en-US" dirty="0" smtClean="0"/>
              <a:t>it reflects total aggregate demand within the economy. This approach is widely used due to the availability and reliability of expenditure data.</a:t>
            </a:r>
          </a:p>
          <a:p>
            <a:pPr algn="just">
              <a:buNone/>
            </a:pPr>
            <a:r>
              <a:rPr lang="en-US" dirty="0" smtClean="0"/>
              <a:t>It offers a clear view of how consumer </a:t>
            </a:r>
            <a:r>
              <a:rPr lang="en-US" dirty="0" err="1" smtClean="0"/>
              <a:t>behaviour</a:t>
            </a:r>
            <a:r>
              <a:rPr lang="en-US" dirty="0" smtClean="0"/>
              <a:t>, business investments, government policies, and foreign trade collectively drive national output.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TotalTime>
  <Words>360</Words>
  <Application>Microsoft Office PowerPoint</Application>
  <PresentationFormat>On-screen Show (4:3)</PresentationFormat>
  <Paragraphs>16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Foundry</vt:lpstr>
      <vt:lpstr>Measurement of  National Income</vt:lpstr>
      <vt:lpstr>Production Method</vt:lpstr>
      <vt:lpstr>Income Method</vt:lpstr>
      <vt:lpstr>Expenditure Method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Measurement of National Income</dc:title>
  <dc:creator>Hp</dc:creator>
  <cp:lastModifiedBy>Hp</cp:lastModifiedBy>
  <cp:revision>2</cp:revision>
  <dcterms:created xsi:type="dcterms:W3CDTF">2026-02-26T15:16:36Z</dcterms:created>
  <dcterms:modified xsi:type="dcterms:W3CDTF">2026-02-26T15:22:26Z</dcterms:modified>
</cp:coreProperties>
</file>